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2" r:id="rId2"/>
    <p:sldId id="257" r:id="rId3"/>
    <p:sldId id="273" r:id="rId4"/>
    <p:sldId id="258" r:id="rId5"/>
    <p:sldId id="259" r:id="rId6"/>
    <p:sldId id="286" r:id="rId7"/>
    <p:sldId id="283" r:id="rId8"/>
    <p:sldId id="284" r:id="rId9"/>
    <p:sldId id="260" r:id="rId10"/>
    <p:sldId id="277" r:id="rId11"/>
    <p:sldId id="261" r:id="rId12"/>
    <p:sldId id="262" r:id="rId13"/>
    <p:sldId id="263" r:id="rId14"/>
    <p:sldId id="287" r:id="rId15"/>
    <p:sldId id="264" r:id="rId16"/>
    <p:sldId id="281" r:id="rId17"/>
    <p:sldId id="268" r:id="rId18"/>
    <p:sldId id="269" r:id="rId19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84" autoAdjust="0"/>
    <p:restoredTop sz="85996" autoAdjust="0"/>
  </p:normalViewPr>
  <p:slideViewPr>
    <p:cSldViewPr snapToGrid="0">
      <p:cViewPr varScale="1">
        <p:scale>
          <a:sx n="60" d="100"/>
          <a:sy n="60" d="100"/>
        </p:scale>
        <p:origin x="8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EB2A-8585-4FA2-BA24-42A5460CBDDD}" type="datetimeFigureOut">
              <a:rPr lang="fa-IR" smtClean="0"/>
              <a:t>15/05/1447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77CAC-F61B-4EE8-97BC-9958BF83024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10772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EB2A-8585-4FA2-BA24-42A5460CBDDD}" type="datetimeFigureOut">
              <a:rPr lang="fa-IR" smtClean="0"/>
              <a:t>15/05/1447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77CAC-F61B-4EE8-97BC-9958BF83024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1777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EB2A-8585-4FA2-BA24-42A5460CBDDD}" type="datetimeFigureOut">
              <a:rPr lang="fa-IR" smtClean="0"/>
              <a:t>15/05/1447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77CAC-F61B-4EE8-97BC-9958BF83024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23177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EB2A-8585-4FA2-BA24-42A5460CBDDD}" type="datetimeFigureOut">
              <a:rPr lang="fa-IR" smtClean="0"/>
              <a:t>15/05/1447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77CAC-F61B-4EE8-97BC-9958BF83024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0470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EB2A-8585-4FA2-BA24-42A5460CBDDD}" type="datetimeFigureOut">
              <a:rPr lang="fa-IR" smtClean="0"/>
              <a:t>15/05/1447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77CAC-F61B-4EE8-97BC-9958BF83024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47546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EB2A-8585-4FA2-BA24-42A5460CBDDD}" type="datetimeFigureOut">
              <a:rPr lang="fa-IR" smtClean="0"/>
              <a:t>15/05/1447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77CAC-F61B-4EE8-97BC-9958BF83024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7899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EB2A-8585-4FA2-BA24-42A5460CBDDD}" type="datetimeFigureOut">
              <a:rPr lang="fa-IR" smtClean="0"/>
              <a:t>15/05/1447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77CAC-F61B-4EE8-97BC-9958BF83024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96043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EB2A-8585-4FA2-BA24-42A5460CBDDD}" type="datetimeFigureOut">
              <a:rPr lang="fa-IR" smtClean="0"/>
              <a:t>15/05/1447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77CAC-F61B-4EE8-97BC-9958BF83024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36903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EB2A-8585-4FA2-BA24-42A5460CBDDD}" type="datetimeFigureOut">
              <a:rPr lang="fa-IR" smtClean="0"/>
              <a:t>15/05/1447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77CAC-F61B-4EE8-97BC-9958BF83024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82234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EB2A-8585-4FA2-BA24-42A5460CBDDD}" type="datetimeFigureOut">
              <a:rPr lang="fa-IR" smtClean="0"/>
              <a:t>15/05/1447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77CAC-F61B-4EE8-97BC-9958BF83024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39478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EB2A-8585-4FA2-BA24-42A5460CBDDD}" type="datetimeFigureOut">
              <a:rPr lang="fa-IR" smtClean="0"/>
              <a:t>15/05/1447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77CAC-F61B-4EE8-97BC-9958BF83024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37010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FEB2A-8585-4FA2-BA24-42A5460CBDDD}" type="datetimeFigureOut">
              <a:rPr lang="fa-IR" smtClean="0"/>
              <a:t>15/05/1447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77CAC-F61B-4EE8-97BC-9958BF83024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7434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8259"/>
            <a:ext cx="9144000" cy="3321704"/>
          </a:xfrm>
        </p:spPr>
        <p:txBody>
          <a:bodyPr>
            <a:noAutofit/>
          </a:bodyPr>
          <a:lstStyle/>
          <a:p>
            <a:r>
              <a:rPr lang="fa-IR" sz="7200" b="1" dirty="0">
                <a:ln w="28575">
                  <a:solidFill>
                    <a:srgbClr val="002060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سلسله کارگاه های پژوهشی</a:t>
            </a:r>
            <a:r>
              <a:rPr lang="fa-IR" sz="7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/>
            </a:r>
            <a:br>
              <a:rPr lang="fa-IR" sz="7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fa-IR" sz="7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/>
            </a:r>
            <a:br>
              <a:rPr lang="fa-IR" sz="7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fa-IR" sz="4400" dirty="0" smtClean="0">
                <a:ln w="0">
                  <a:solidFill>
                    <a:srgbClr val="FFFF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جلسه </a:t>
            </a:r>
            <a:r>
              <a:rPr lang="fa-IR" sz="4400" dirty="0">
                <a:ln w="0">
                  <a:solidFill>
                    <a:srgbClr val="FFFF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اول: الفبا و ابزارهای نوین پژوهش</a:t>
            </a:r>
            <a:endParaRPr lang="fa-IR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247433"/>
          </a:xfrm>
        </p:spPr>
        <p:txBody>
          <a:bodyPr>
            <a:normAutofit/>
          </a:bodyPr>
          <a:lstStyle/>
          <a:p>
            <a:endParaRPr lang="fa-IR" dirty="0" smtClean="0"/>
          </a:p>
          <a:p>
            <a:r>
              <a:rPr lang="fa-IR" sz="3200" dirty="0">
                <a:ln w="0">
                  <a:solidFill>
                    <a:srgbClr val="FFFF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+mj-ea"/>
                <a:cs typeface="B Titr" panose="00000700000000000000" pitchFamily="2" charset="-78"/>
              </a:rPr>
              <a:t>از </a:t>
            </a:r>
            <a:r>
              <a:rPr lang="fa-IR" sz="3200" dirty="0" smtClean="0">
                <a:ln w="0">
                  <a:solidFill>
                    <a:srgbClr val="FFFF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+mj-ea"/>
                <a:cs typeface="B Titr" panose="00000700000000000000" pitchFamily="2" charset="-78"/>
              </a:rPr>
              <a:t>جستجوی </a:t>
            </a:r>
            <a:r>
              <a:rPr lang="fa-IR" sz="3200" dirty="0">
                <a:ln w="0">
                  <a:solidFill>
                    <a:srgbClr val="FFFF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+mj-ea"/>
                <a:cs typeface="B Titr" panose="00000700000000000000" pitchFamily="2" charset="-78"/>
              </a:rPr>
              <a:t>دستی تا پژوهش </a:t>
            </a:r>
            <a:r>
              <a:rPr lang="fa-IR" sz="3200" dirty="0" smtClean="0">
                <a:ln w="0">
                  <a:solidFill>
                    <a:srgbClr val="FFFF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+mj-ea"/>
                <a:cs typeface="B Titr" panose="00000700000000000000" pitchFamily="2" charset="-78"/>
              </a:rPr>
              <a:t>هوشمند</a:t>
            </a:r>
          </a:p>
          <a:p>
            <a:endParaRPr lang="fa-IR" sz="3200" dirty="0">
              <a:ln w="0">
                <a:solidFill>
                  <a:srgbClr val="FFFF00"/>
                </a:solidFill>
              </a:ln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+mj-ea"/>
              <a:cs typeface="B Titr" panose="00000700000000000000" pitchFamily="2" charset="-78"/>
            </a:endParaRPr>
          </a:p>
          <a:p>
            <a:r>
              <a:rPr lang="en-US" dirty="0" err="1" smtClean="0">
                <a:ln w="0">
                  <a:solidFill>
                    <a:srgbClr val="FFFF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+mj-ea"/>
                <a:cs typeface="B Titr" panose="00000700000000000000" pitchFamily="2" charset="-78"/>
              </a:rPr>
              <a:t>Arefeh</a:t>
            </a:r>
            <a:r>
              <a:rPr lang="en-US" dirty="0" smtClean="0">
                <a:ln w="0">
                  <a:solidFill>
                    <a:srgbClr val="FFFF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+mj-ea"/>
                <a:cs typeface="B Titr" panose="00000700000000000000" pitchFamily="2" charset="-78"/>
              </a:rPr>
              <a:t> </a:t>
            </a:r>
            <a:r>
              <a:rPr lang="en-US" dirty="0" err="1" smtClean="0">
                <a:ln w="0">
                  <a:solidFill>
                    <a:srgbClr val="FFFF00"/>
                  </a:solidFill>
                </a:ln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+mj-ea"/>
                <a:cs typeface="B Titr" panose="00000700000000000000" pitchFamily="2" charset="-78"/>
              </a:rPr>
              <a:t>kalavani</a:t>
            </a:r>
            <a:endParaRPr lang="fa-IR" dirty="0">
              <a:ln w="0">
                <a:solidFill>
                  <a:srgbClr val="FFFF00"/>
                </a:solidFill>
              </a:ln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+mj-ea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9390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sz="4000" dirty="0" smtClean="0"/>
              <a:t/>
            </a:r>
            <a:br>
              <a:rPr lang="fa-IR" sz="4000" dirty="0" smtClean="0"/>
            </a:br>
            <a:r>
              <a:rPr lang="fa-IR" sz="4000" dirty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مثال مقایسه‌ای: فرض </a:t>
            </a:r>
            <a:r>
              <a:rPr lang="fa-IR" sz="4000" dirty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کنید می‌خواهید بدانید آیا استفاده از موسیقی در حین جراحی استرس بیماران را کاهش می‌دهد یا نه؟</a:t>
            </a:r>
            <a:r>
              <a:rPr lang="fa-IR" dirty="0"/>
              <a:t/>
            </a:r>
            <a:br>
              <a:rPr lang="fa-IR" dirty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a-IR" dirty="0" smtClean="0">
                <a:solidFill>
                  <a:srgbClr val="FFC000"/>
                </a:solidFill>
              </a:rPr>
              <a:t>با </a:t>
            </a:r>
            <a:r>
              <a:rPr lang="fa-IR" dirty="0">
                <a:solidFill>
                  <a:srgbClr val="FFC000"/>
                </a:solidFill>
              </a:rPr>
              <a:t>مدل </a:t>
            </a:r>
            <a:r>
              <a:rPr lang="en-US" dirty="0" smtClean="0">
                <a:solidFill>
                  <a:schemeClr val="bg1"/>
                </a:solidFill>
              </a:rPr>
              <a:t>:</a:t>
            </a:r>
            <a:r>
              <a:rPr lang="en-US" dirty="0">
                <a:solidFill>
                  <a:schemeClr val="bg1"/>
                </a:solidFill>
              </a:rPr>
              <a:t>P (Patient</a:t>
            </a:r>
            <a:r>
              <a:rPr lang="en-US" dirty="0" smtClean="0">
                <a:solidFill>
                  <a:schemeClr val="bg1"/>
                </a:solidFill>
              </a:rPr>
              <a:t>) </a:t>
            </a:r>
            <a:r>
              <a:rPr lang="en-US" dirty="0" smtClean="0">
                <a:solidFill>
                  <a:srgbClr val="FFC000"/>
                </a:solidFill>
              </a:rPr>
              <a:t>:</a:t>
            </a:r>
            <a:r>
              <a:rPr lang="en-US" dirty="0">
                <a:solidFill>
                  <a:srgbClr val="FFC000"/>
                </a:solidFill>
              </a:rPr>
              <a:t>PICO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fa-IR" dirty="0">
                <a:solidFill>
                  <a:schemeClr val="bg1"/>
                </a:solidFill>
              </a:rPr>
              <a:t>بیماران جراحی</a:t>
            </a:r>
            <a:r>
              <a:rPr lang="en-US" dirty="0">
                <a:solidFill>
                  <a:schemeClr val="bg1"/>
                </a:solidFill>
              </a:rPr>
              <a:t>I (Intervention): </a:t>
            </a:r>
            <a:r>
              <a:rPr lang="fa-IR" dirty="0">
                <a:solidFill>
                  <a:schemeClr val="bg1"/>
                </a:solidFill>
              </a:rPr>
              <a:t>موسیقی درمانی</a:t>
            </a:r>
            <a:r>
              <a:rPr lang="en-US" dirty="0">
                <a:solidFill>
                  <a:schemeClr val="bg1"/>
                </a:solidFill>
              </a:rPr>
              <a:t>C 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>
                <a:solidFill>
                  <a:schemeClr val="bg1"/>
                </a:solidFill>
              </a:rPr>
              <a:t>Comparison): </a:t>
            </a:r>
            <a:r>
              <a:rPr lang="fa-IR" dirty="0">
                <a:solidFill>
                  <a:schemeClr val="bg1"/>
                </a:solidFill>
              </a:rPr>
              <a:t>بدون موسیقی</a:t>
            </a:r>
            <a:r>
              <a:rPr lang="en-US" dirty="0">
                <a:solidFill>
                  <a:schemeClr val="bg1"/>
                </a:solidFill>
              </a:rPr>
              <a:t>O (Outcome): </a:t>
            </a:r>
            <a:r>
              <a:rPr lang="fa-IR" dirty="0">
                <a:solidFill>
                  <a:schemeClr val="bg1"/>
                </a:solidFill>
              </a:rPr>
              <a:t>سطح </a:t>
            </a:r>
            <a:r>
              <a:rPr lang="fa-IR" dirty="0" smtClean="0">
                <a:solidFill>
                  <a:schemeClr val="bg1"/>
                </a:solidFill>
              </a:rPr>
              <a:t>استرس</a:t>
            </a:r>
          </a:p>
          <a:p>
            <a:r>
              <a:rPr lang="fa-IR" dirty="0" smtClean="0"/>
              <a:t>🔍 </a:t>
            </a:r>
            <a:r>
              <a:rPr lang="fa-IR" dirty="0"/>
              <a:t>خروجی: جستجوی نظام‌مند در </a:t>
            </a:r>
            <a:r>
              <a:rPr lang="en-US" dirty="0"/>
              <a:t>PubMed </a:t>
            </a:r>
            <a:r>
              <a:rPr lang="fa-IR" dirty="0"/>
              <a:t>برای مطالعاتی با کلیدواژه‌هایی مثل </a:t>
            </a:r>
            <a:r>
              <a:rPr lang="en-US" dirty="0"/>
              <a:t>music therapy AND surgery AND anxiety</a:t>
            </a:r>
            <a:r>
              <a:rPr lang="en-US" dirty="0" smtClean="0"/>
              <a:t>.</a:t>
            </a:r>
            <a:endParaRPr lang="fa-IR" dirty="0" smtClean="0"/>
          </a:p>
          <a:p>
            <a:pPr algn="r" rtl="0"/>
            <a:r>
              <a:rPr lang="fa-IR" dirty="0">
                <a:solidFill>
                  <a:srgbClr val="FFC000"/>
                </a:solidFill>
              </a:rPr>
              <a:t>با پرامپت در هوش مصنوعی</a:t>
            </a:r>
            <a:r>
              <a:rPr lang="fa-IR" dirty="0" smtClean="0">
                <a:solidFill>
                  <a:srgbClr val="FFC000"/>
                </a:solidFill>
              </a:rPr>
              <a:t>:</a:t>
            </a:r>
          </a:p>
          <a:p>
            <a:pPr algn="l" rtl="0"/>
            <a:r>
              <a:rPr lang="fa-IR" dirty="0" smtClean="0">
                <a:solidFill>
                  <a:schemeClr val="bg1"/>
                </a:solidFill>
              </a:rPr>
              <a:t>&gt; </a:t>
            </a:r>
            <a:r>
              <a:rPr lang="en-US" dirty="0" err="1" smtClean="0">
                <a:solidFill>
                  <a:schemeClr val="bg1"/>
                </a:solidFill>
              </a:rPr>
              <a:t>Prompt</a:t>
            </a:r>
            <a:r>
              <a:rPr lang="en-US" dirty="0" err="1">
                <a:solidFill>
                  <a:schemeClr val="bg1"/>
                </a:solidFill>
              </a:rPr>
              <a:t>:“Summarize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recent evidence (2015–2024) on the effects of music therapy during surgery on patient anxiety and recovery time. Include main findings and key journals.”</a:t>
            </a:r>
            <a:r>
              <a:rPr lang="fa-IR" dirty="0" smtClean="0">
                <a:solidFill>
                  <a:schemeClr val="bg1"/>
                </a:solidFill>
              </a:rPr>
              <a:t> </a:t>
            </a:r>
          </a:p>
          <a:p>
            <a:r>
              <a:rPr lang="fa-IR" dirty="0" smtClean="0"/>
              <a:t>🔍 خروجی:</a:t>
            </a:r>
            <a:r>
              <a:rPr lang="en-US" dirty="0" smtClean="0"/>
              <a:t> </a:t>
            </a:r>
            <a:r>
              <a:rPr lang="en-US" dirty="0" err="1" smtClean="0"/>
              <a:t>ChatGPT</a:t>
            </a:r>
            <a:r>
              <a:rPr lang="en-US" dirty="0" smtClean="0"/>
              <a:t> </a:t>
            </a:r>
            <a:r>
              <a:rPr lang="fa-IR" dirty="0"/>
              <a:t>یا </a:t>
            </a:r>
            <a:r>
              <a:rPr lang="en-US" dirty="0"/>
              <a:t>Elicit </a:t>
            </a:r>
            <a:r>
              <a:rPr lang="fa-IR" dirty="0"/>
              <a:t>نه‌تنها مطالعات مرتبط را خلاصه می‌کند، بلکه منابع، سال، طراحی مطالعه و پیشنهاد برای متغیرهای آینده پژوهش را هم می‌دهد — یعنی تحلیل معنا‌محور، نه فقط تطابق </a:t>
            </a:r>
            <a:r>
              <a:rPr lang="fa-IR" dirty="0" smtClean="0"/>
              <a:t>واژه‌ها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03382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انقلاب جستجو: پرسش به جای تایپ (</a:t>
            </a:r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Consensus AI</a:t>
            </a:r>
            <a: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)</a:t>
            </a:r>
            <a:endParaRPr lang="fa-IR" dirty="0">
              <a:ln>
                <a:solidFill>
                  <a:srgbClr val="FFFF00"/>
                </a:solidFill>
              </a:ln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سوال نمونه: "آیا مداخلات آموزشی بر پایبندی به درمان در بیماران نارسایی قلبی موثر است؟"</a:t>
            </a:r>
          </a:p>
          <a:p>
            <a:endParaRPr lang="fa-IR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روش سنتی</a:t>
            </a:r>
            <a:r>
              <a:rPr lang="en-US" dirty="0" smtClean="0">
                <a:solidFill>
                  <a:schemeClr val="bg1"/>
                </a:solidFill>
                <a:cs typeface="B Mitra" panose="00000400000000000000" pitchFamily="2" charset="-78"/>
              </a:rPr>
              <a:t>PubMed): </a:t>
            </a: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) ساخت کلیدواژه پیچیده؛ ۲۴۷ نتیجه → نیاز به غربالگری دستی. (زمان: ۴-۵ ساعت)</a:t>
            </a:r>
          </a:p>
          <a:p>
            <a:endParaRPr lang="fa-IR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روش مدرن </a:t>
            </a:r>
            <a:r>
              <a:rPr lang="en-US" dirty="0" smtClean="0">
                <a:solidFill>
                  <a:schemeClr val="bg1"/>
                </a:solidFill>
                <a:cs typeface="B Mitra" panose="00000400000000000000" pitchFamily="2" charset="-78"/>
              </a:rPr>
              <a:t>Consensus AI): </a:t>
            </a: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)</a:t>
            </a:r>
            <a:endParaRPr lang="en-US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endParaRPr lang="en-US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پرسش مستقیم سوال به زبان طبیعی.</a:t>
            </a:r>
          </a:p>
          <a:p>
            <a:endParaRPr lang="fa-IR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دریافت ۱۰-۱۵ مقاله کلیدی + خلاصه‌شده با پاسخ علمی صریح. (زمان: ۳۰ دقیقه)</a:t>
            </a:r>
          </a:p>
          <a:p>
            <a:endParaRPr lang="fa-IR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مزیت: جستجوی معنایی و دسترسی سریع به نتیجه نهایی مقالات.</a:t>
            </a:r>
          </a:p>
          <a:p>
            <a:endParaRPr lang="fa-IR" dirty="0">
              <a:solidFill>
                <a:schemeClr val="bg1"/>
              </a:solidFill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2376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تحلیل مقالات: درک اعتبار به سرعت</a:t>
            </a:r>
            <a:b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</a:br>
            <a: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 (</a:t>
            </a:r>
            <a:r>
              <a:rPr lang="en-US" dirty="0" err="1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Scite</a:t>
            </a:r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 Smart Citations</a:t>
            </a:r>
            <a: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)</a:t>
            </a:r>
            <a:endParaRPr lang="fa-IR" dirty="0">
              <a:ln>
                <a:solidFill>
                  <a:srgbClr val="FFFF00"/>
                </a:solidFill>
              </a:ln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مثال مقاله: "مکمل ویتامین </a:t>
            </a:r>
            <a:r>
              <a:rPr lang="en-US" dirty="0" smtClean="0">
                <a:solidFill>
                  <a:schemeClr val="bg1"/>
                </a:solidFill>
                <a:cs typeface="B Mitra" panose="00000400000000000000" pitchFamily="2" charset="-78"/>
              </a:rPr>
              <a:t>D </a:t>
            </a: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از شدت سرماخوردگی می‌کاهد"</a:t>
            </a: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روش گذشته: خواندن کامل روش‌شناسی، پیگیری دستی و پراکنده استنادها.</a:t>
            </a: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روش مدرن </a:t>
            </a:r>
            <a:r>
              <a:rPr lang="en-US" dirty="0" err="1" smtClean="0">
                <a:solidFill>
                  <a:schemeClr val="bg1"/>
                </a:solidFill>
                <a:cs typeface="B Mitra" panose="00000400000000000000" pitchFamily="2" charset="-78"/>
              </a:rPr>
              <a:t>Scite</a:t>
            </a:r>
            <a:r>
              <a:rPr lang="en-US" dirty="0" smtClean="0">
                <a:solidFill>
                  <a:schemeClr val="bg1"/>
                </a:solidFill>
                <a:cs typeface="B Mitra" panose="00000400000000000000" pitchFamily="2" charset="-78"/>
              </a:rPr>
              <a:t>): </a:t>
            </a:r>
            <a:r>
              <a:rPr lang="fa-IR" smtClean="0">
                <a:solidFill>
                  <a:schemeClr val="bg1"/>
                </a:solidFill>
                <a:cs typeface="B Mitra" panose="00000400000000000000" pitchFamily="2" charset="-78"/>
              </a:rPr>
              <a:t>) بررسی </a:t>
            </a: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"استنادهای هوشمند": </a:t>
            </a:r>
          </a:p>
          <a:p>
            <a:endParaRPr lang="fa-IR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✅ تأیید: ۱۲۴ بار (</a:t>
            </a:r>
            <a:r>
              <a:rPr lang="en-US" dirty="0" smtClean="0">
                <a:solidFill>
                  <a:schemeClr val="bg1"/>
                </a:solidFill>
                <a:cs typeface="B Mitra" panose="00000400000000000000" pitchFamily="2" charset="-78"/>
              </a:rPr>
              <a:t>Supporting)</a:t>
            </a: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❌ رد/مغایرت: ۴۵ بار (</a:t>
            </a:r>
            <a:r>
              <a:rPr lang="en-US" dirty="0" smtClean="0">
                <a:solidFill>
                  <a:schemeClr val="bg1"/>
                </a:solidFill>
                <a:cs typeface="B Mitra" panose="00000400000000000000" pitchFamily="2" charset="-78"/>
              </a:rPr>
              <a:t>Contrasting)</a:t>
            </a: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💡 ذکر شده: ۲۰۷ بار (</a:t>
            </a:r>
            <a:r>
              <a:rPr lang="en-US" dirty="0" smtClean="0">
                <a:solidFill>
                  <a:schemeClr val="bg1"/>
                </a:solidFill>
                <a:cs typeface="B Mitra" panose="00000400000000000000" pitchFamily="2" charset="-78"/>
              </a:rPr>
              <a:t>Mentioning)</a:t>
            </a:r>
          </a:p>
          <a:p>
            <a:endParaRPr lang="en-US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نتیجه: ادعا مورد تردید است و نیاز به احتیاط دارد.</a:t>
            </a:r>
          </a:p>
          <a:p>
            <a:endParaRPr lang="fa-IR" dirty="0">
              <a:solidFill>
                <a:schemeClr val="bg1"/>
              </a:solidFill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5420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مدیریت منابع: پایان آشفتگی</a:t>
            </a:r>
            <a:b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</a:br>
            <a: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 (</a:t>
            </a:r>
            <a:r>
              <a:rPr lang="en-US" dirty="0" err="1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Mendeley</a:t>
            </a:r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 / EndNote</a:t>
            </a:r>
            <a: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)</a:t>
            </a:r>
            <a:endParaRPr lang="fa-IR" dirty="0">
              <a:ln>
                <a:solidFill>
                  <a:srgbClr val="FFFF00"/>
                </a:solidFill>
              </a:ln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1079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دیروز (فایل‌های </a:t>
            </a:r>
            <a:r>
              <a:rPr lang="en-US" dirty="0" smtClean="0">
                <a:solidFill>
                  <a:schemeClr val="bg1"/>
                </a:solidFill>
                <a:cs typeface="B Mitra" panose="00000400000000000000" pitchFamily="2" charset="-78"/>
              </a:rPr>
              <a:t>Word </a:t>
            </a: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 ) آشفتگی فایل‌های </a:t>
            </a:r>
            <a:r>
              <a:rPr lang="en-US" dirty="0" smtClean="0">
                <a:solidFill>
                  <a:schemeClr val="bg1"/>
                </a:solidFill>
                <a:cs typeface="B Mitra" panose="00000400000000000000" pitchFamily="2" charset="-78"/>
              </a:rPr>
              <a:t>PDF </a:t>
            </a: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و خطاهای مکرر در استناددهی.</a:t>
            </a:r>
          </a:p>
          <a:p>
            <a:endParaRPr lang="fa-IR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امروز </a:t>
            </a:r>
            <a:r>
              <a:rPr lang="en-US" dirty="0" err="1" smtClean="0">
                <a:solidFill>
                  <a:schemeClr val="bg1"/>
                </a:solidFill>
                <a:cs typeface="B Mitra" panose="00000400000000000000" pitchFamily="2" charset="-78"/>
              </a:rPr>
              <a:t>Mendeley</a:t>
            </a:r>
            <a:r>
              <a:rPr lang="en-US" dirty="0" smtClean="0">
                <a:solidFill>
                  <a:schemeClr val="bg1"/>
                </a:solidFill>
                <a:cs typeface="B Mitra" panose="00000400000000000000" pitchFamily="2" charset="-78"/>
              </a:rPr>
              <a:t>) </a:t>
            </a: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):</a:t>
            </a:r>
            <a:endParaRPr lang="en-US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endParaRPr lang="en-US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کتابخانه شخصی یکپارچه و مبتنی بر </a:t>
            </a:r>
            <a:r>
              <a:rPr lang="en-US" dirty="0" smtClean="0">
                <a:solidFill>
                  <a:schemeClr val="bg1"/>
                </a:solidFill>
                <a:cs typeface="B Mitra" panose="00000400000000000000" pitchFamily="2" charset="-78"/>
              </a:rPr>
              <a:t>Cloud</a:t>
            </a:r>
          </a:p>
          <a:p>
            <a:endParaRPr lang="en-US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درج خودکار استنادها در فرمت‌های دلخواه.</a:t>
            </a:r>
          </a:p>
          <a:p>
            <a:endParaRPr lang="fa-IR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همکاری آسان با گروه پژوهشی.</a:t>
            </a:r>
          </a:p>
          <a:p>
            <a:endParaRPr lang="fa-IR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endParaRPr lang="fa-IR" dirty="0">
              <a:solidFill>
                <a:schemeClr val="bg1"/>
              </a:solidFill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2352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مقایسه برخی ابزارهای </a:t>
            </a:r>
            <a:r>
              <a:rPr lang="fa-IR" sz="3600" dirty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پژوهشی سنتی در برابر ابزارهای هوش </a:t>
            </a:r>
            <a:r>
              <a:rPr lang="fa-IR" sz="3600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مصنوعی در مراحل مختلف پژوهش</a:t>
            </a:r>
            <a:endParaRPr lang="fa-IR" sz="3600" dirty="0">
              <a:ln>
                <a:solidFill>
                  <a:srgbClr val="FFFF00"/>
                </a:solidFill>
              </a:ln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3397791"/>
              </p:ext>
            </p:extLst>
          </p:nvPr>
        </p:nvGraphicFramePr>
        <p:xfrm>
          <a:off x="980089" y="1690688"/>
          <a:ext cx="10515600" cy="374841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557300"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 smtClean="0"/>
                        <a:t>مرحله پژوهش</a:t>
                      </a:r>
                      <a:endParaRPr lang="fa-I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ابزار های سنتی</a:t>
                      </a:r>
                      <a:endParaRPr lang="fa-I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ابزار های مبتنی بر هوش</a:t>
                      </a:r>
                      <a:r>
                        <a:rPr lang="fa-IR" baseline="0" dirty="0" smtClean="0"/>
                        <a:t> مصنوعی</a:t>
                      </a:r>
                      <a:endParaRPr lang="fa-IR" dirty="0"/>
                    </a:p>
                  </a:txBody>
                  <a:tcPr anchor="ctr"/>
                </a:tc>
              </a:tr>
              <a:tr h="961915"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 smtClean="0"/>
                        <a:t>جستجو</a:t>
                      </a:r>
                      <a:endParaRPr lang="fa-I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PubMed، Scopus</a:t>
                      </a:r>
                      <a:endParaRPr lang="fa-I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Elicit، </a:t>
                      </a:r>
                      <a:r>
                        <a:rPr lang="en-US" dirty="0" err="1" smtClean="0"/>
                        <a:t>ResearchRabbit</a:t>
                      </a:r>
                      <a:r>
                        <a:rPr lang="en-US" dirty="0" smtClean="0"/>
                        <a:t>، Semantic Scholar</a:t>
                      </a:r>
                      <a:endParaRPr lang="fa-IR" dirty="0"/>
                    </a:p>
                  </a:txBody>
                  <a:tcPr anchor="ctr"/>
                </a:tc>
              </a:tr>
              <a:tr h="557300"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 smtClean="0"/>
                        <a:t>مرور پیشینه</a:t>
                      </a:r>
                      <a:endParaRPr lang="fa-I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مرور دستی</a:t>
                      </a:r>
                      <a:endParaRPr lang="fa-I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/>
                        <a:t>	</a:t>
                      </a:r>
                      <a:r>
                        <a:rPr lang="en-US" dirty="0" smtClean="0"/>
                        <a:t>Scite.ai، </a:t>
                      </a:r>
                      <a:r>
                        <a:rPr lang="en-US" dirty="0" err="1" smtClean="0"/>
                        <a:t>ScholarAI</a:t>
                      </a:r>
                      <a:endParaRPr lang="fa-IR" dirty="0" smtClean="0"/>
                    </a:p>
                  </a:txBody>
                  <a:tcPr anchor="ctr"/>
                </a:tc>
              </a:tr>
              <a:tr h="557300"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 smtClean="0"/>
                        <a:t>نگارش و ویرایش</a:t>
                      </a:r>
                      <a:endParaRPr lang="fa-I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Word، </a:t>
                      </a:r>
                      <a:r>
                        <a:rPr lang="en-US" dirty="0" err="1" smtClean="0"/>
                        <a:t>Grammarly</a:t>
                      </a:r>
                      <a:r>
                        <a:rPr lang="en-US" dirty="0" smtClean="0"/>
                        <a:t> </a:t>
                      </a:r>
                      <a:r>
                        <a:rPr lang="fa-IR" dirty="0" smtClean="0"/>
                        <a:t> کلاسیک</a:t>
                      </a:r>
                      <a:endParaRPr lang="fa-I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err="1" smtClean="0"/>
                        <a:t>Writefull</a:t>
                      </a:r>
                      <a:r>
                        <a:rPr lang="en-US" dirty="0" smtClean="0"/>
                        <a:t>، </a:t>
                      </a:r>
                      <a:r>
                        <a:rPr lang="en-US" dirty="0" err="1" smtClean="0"/>
                        <a:t>Trinka</a:t>
                      </a:r>
                      <a:r>
                        <a:rPr lang="en-US" dirty="0" smtClean="0"/>
                        <a:t>، </a:t>
                      </a:r>
                      <a:r>
                        <a:rPr lang="en-US" dirty="0" err="1" smtClean="0"/>
                        <a:t>ChatGPT</a:t>
                      </a:r>
                      <a:endParaRPr lang="fa-IR" dirty="0"/>
                    </a:p>
                  </a:txBody>
                  <a:tcPr anchor="ctr"/>
                </a:tc>
              </a:tr>
              <a:tr h="557300"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 smtClean="0"/>
                        <a:t>مدیریت منابع</a:t>
                      </a:r>
                      <a:endParaRPr lang="fa-I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err="1" smtClean="0"/>
                        <a:t>Mendeley</a:t>
                      </a:r>
                      <a:r>
                        <a:rPr lang="en-US" dirty="0" smtClean="0"/>
                        <a:t>, EndNote</a:t>
                      </a:r>
                      <a:endParaRPr lang="fa-I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err="1" smtClean="0"/>
                        <a:t>Zotero</a:t>
                      </a:r>
                      <a:r>
                        <a:rPr lang="en-US" dirty="0" smtClean="0"/>
                        <a:t> + </a:t>
                      </a:r>
                      <a:r>
                        <a:rPr lang="en-US" dirty="0" err="1" smtClean="0"/>
                        <a:t>ZoteroBib</a:t>
                      </a:r>
                      <a:endParaRPr lang="fa-IR" dirty="0"/>
                    </a:p>
                  </a:txBody>
                  <a:tcPr anchor="ctr"/>
                </a:tc>
              </a:tr>
              <a:tr h="557300"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 smtClean="0"/>
                        <a:t>تحلیل</a:t>
                      </a:r>
                      <a:r>
                        <a:rPr lang="fa-IR" b="1" baseline="0" dirty="0" smtClean="0"/>
                        <a:t> داده</a:t>
                      </a:r>
                      <a:endParaRPr lang="fa-I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SPSS، Excel</a:t>
                      </a:r>
                      <a:endParaRPr lang="fa-I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Perplexity، </a:t>
                      </a:r>
                      <a:r>
                        <a:rPr lang="en-US" dirty="0" err="1" smtClean="0"/>
                        <a:t>Datawrapper</a:t>
                      </a:r>
                      <a:endParaRPr lang="en-US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2055" y="5934670"/>
            <a:ext cx="10673255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400" dirty="0">
                <a:solidFill>
                  <a:schemeClr val="bg1"/>
                </a:solidFill>
              </a:rPr>
              <a:t>:«در هر مرحله از پژوهش، ابزار هوشمند مخصوص خودش وجود دارد. اما هنوز هیچ ابزاری جای دقت انسانی را نمی‌گیرد.»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36584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ملاحظات اخلاقی: پژوهش در عصر هوش مصنوعی</a:t>
            </a:r>
            <a:endParaRPr lang="fa-IR" dirty="0">
              <a:ln>
                <a:solidFill>
                  <a:srgbClr val="FFFF00"/>
                </a:solidFill>
              </a:ln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2295"/>
            <a:ext cx="10515600" cy="3789564"/>
          </a:xfrm>
        </p:spPr>
        <p:txBody>
          <a:bodyPr/>
          <a:lstStyle/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اصالت و مالکیت: مسئولیت نهایی با پژوهشگر است. هوش مصنوعی خالق نیست؛ ابزار است.</a:t>
            </a: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شفافیت: استفاده از هوش مصنوعی (برای بازنویسی/خلاصه‌سازی) باید در بخش "روش‌شناسی" یا "سپاسگزاری" ذکر شفاف شود.</a:t>
            </a: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سرقت علمی پیشرفته: بازنویسی توسط </a:t>
            </a:r>
            <a:r>
              <a:rPr lang="en-US" dirty="0" smtClean="0">
                <a:solidFill>
                  <a:schemeClr val="bg1"/>
                </a:solidFill>
                <a:cs typeface="B Mitra" panose="00000400000000000000" pitchFamily="2" charset="-78"/>
              </a:rPr>
              <a:t>AI، </a:t>
            </a: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سرقت را پنهان نمی‌کند و همچنان سرقت ادبی است.</a:t>
            </a: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سوگیری و اعتبار: خروجی </a:t>
            </a:r>
            <a:r>
              <a:rPr lang="en-US" dirty="0" smtClean="0">
                <a:solidFill>
                  <a:schemeClr val="bg1"/>
                </a:solidFill>
                <a:cs typeface="B Mitra" panose="00000400000000000000" pitchFamily="2" charset="-78"/>
              </a:rPr>
              <a:t>AI </a:t>
            </a: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را کورکورانه نپذیرید. تأیید صحت اطلاعات وظیفه پژوهشگر است.</a:t>
            </a:r>
          </a:p>
          <a:p>
            <a:pPr marL="0" indent="0">
              <a:buNone/>
            </a:pPr>
            <a:endParaRPr lang="fa-IR" dirty="0">
              <a:solidFill>
                <a:schemeClr val="bg1"/>
              </a:solidFill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7392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جمع‌بندی و پیام نهایی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dirty="0">
                <a:solidFill>
                  <a:schemeClr val="bg1"/>
                </a:solidFill>
                <a:cs typeface="B Mitra" panose="00000400000000000000" pitchFamily="2" charset="-78"/>
              </a:rPr>
              <a:t>پژوهش امروز، </a:t>
            </a:r>
            <a:r>
              <a:rPr lang="fa-IR" dirty="0">
                <a:solidFill>
                  <a:schemeClr val="bg1"/>
                </a:solidFill>
                <a:cs typeface="B Mitra" panose="00000400000000000000" pitchFamily="2" charset="-78"/>
              </a:rPr>
              <a:t>ترکیبی از هوش انسانی و هوش مصنوعی است.ابزارهای هوشمند، سرعت را بالا می‌برند، اما دقت، خلاقیت و اخلاق هنوز انسانی‌اند</a:t>
            </a:r>
            <a:r>
              <a:rPr lang="fa-IR" dirty="0">
                <a:solidFill>
                  <a:schemeClr val="bg1"/>
                </a:solidFill>
                <a:cs typeface="B Mitra" panose="00000400000000000000" pitchFamily="2" charset="-78"/>
              </a:rPr>
              <a:t>.</a:t>
            </a:r>
          </a:p>
          <a:p>
            <a:r>
              <a:rPr lang="fa-IR" dirty="0">
                <a:solidFill>
                  <a:schemeClr val="bg1"/>
                </a:solidFill>
                <a:cs typeface="B Mitra" panose="00000400000000000000" pitchFamily="2" charset="-78"/>
              </a:rPr>
              <a:t>پژوهشگر </a:t>
            </a:r>
            <a:r>
              <a:rPr lang="fa-IR" dirty="0">
                <a:solidFill>
                  <a:schemeClr val="bg1"/>
                </a:solidFill>
                <a:cs typeface="B Mitra" panose="00000400000000000000" pitchFamily="2" charset="-78"/>
              </a:rPr>
              <a:t>مدرن کسی است که از ابزارها آگاهانه و نقادانه استفاده کند</a:t>
            </a:r>
            <a:r>
              <a:rPr lang="fa-IR" dirty="0">
                <a:solidFill>
                  <a:schemeClr val="bg1"/>
                </a:solidFill>
                <a:cs typeface="B Mitra" panose="00000400000000000000" pitchFamily="2" charset="-78"/>
              </a:rPr>
              <a:t>.</a:t>
            </a:r>
          </a:p>
          <a:p>
            <a:endParaRPr lang="fa-IR" dirty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pPr marL="0" indent="0" algn="ctr">
              <a:buNone/>
            </a:pPr>
            <a:r>
              <a:rPr lang="fa-IR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B Mitra" panose="00000400000000000000" pitchFamily="2" charset="-78"/>
              </a:rPr>
              <a:t>«</a:t>
            </a:r>
            <a:r>
              <a:rPr lang="fa-IR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B Mitra" panose="00000400000000000000" pitchFamily="2" charset="-78"/>
              </a:rPr>
              <a:t>در آینده، پژوهشگرانی برنده‌اند که بلدند از هوش مصنوعی درست سؤال بپرسند.»</a:t>
            </a:r>
          </a:p>
        </p:txBody>
      </p:sp>
    </p:spTree>
    <p:extLst>
      <p:ext uri="{BB962C8B-B14F-4D97-AF65-F5344CB8AC3E}">
        <p14:creationId xmlns:p14="http://schemas.microsoft.com/office/powerpoint/2010/main" val="23675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5473" y="2412866"/>
            <a:ext cx="10515600" cy="1325563"/>
          </a:xfrm>
        </p:spPr>
        <p:txBody>
          <a:bodyPr/>
          <a:lstStyle/>
          <a:p>
            <a:pPr algn="ctr"/>
            <a: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با تشکر از توجه شما و حضور ارزشمند اساتید و دانشجویان گرامی</a:t>
            </a:r>
            <a:endParaRPr lang="fa-IR" dirty="0">
              <a:ln>
                <a:solidFill>
                  <a:srgbClr val="FFFF00"/>
                </a:solidFill>
              </a:ln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5075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3806" y="2116651"/>
            <a:ext cx="10515600" cy="1325563"/>
          </a:xfrm>
        </p:spPr>
        <p:txBody>
          <a:bodyPr/>
          <a:lstStyle/>
          <a:p>
            <a:pPr algn="ctr"/>
            <a: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پرسش و پاسخ</a:t>
            </a:r>
            <a:endParaRPr lang="fa-IR" dirty="0">
              <a:ln>
                <a:solidFill>
                  <a:srgbClr val="FFFF00"/>
                </a:solidFill>
              </a:ln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3386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اهداف یادگیری</a:t>
            </a:r>
            <a:endParaRPr lang="fa-IR" dirty="0">
              <a:ln>
                <a:solidFill>
                  <a:srgbClr val="FFFF00"/>
                </a:solidFill>
              </a:ln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33128"/>
          </a:xfrm>
        </p:spPr>
        <p:txBody>
          <a:bodyPr>
            <a:normAutofit fontScale="92500" lnSpcReduction="10000"/>
          </a:bodyPr>
          <a:lstStyle/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درک تحولات کلیدی در فرآیند پژوهش طی ۵ سال گذشته.</a:t>
            </a:r>
          </a:p>
          <a:p>
            <a:endParaRPr lang="fa-IR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معرفی و مقایسه </a:t>
            </a: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روش های سنتی با ابزارهای </a:t>
            </a: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هوشمند جدید و افزایش کارایی پژوهشی.</a:t>
            </a:r>
          </a:p>
          <a:p>
            <a:endParaRPr lang="fa-IR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توانایی عملی برای فرموله‌کردن سوال پژوهشی </a:t>
            </a: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و </a:t>
            </a: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شروع جستجوی نظام‌مند.</a:t>
            </a:r>
          </a:p>
          <a:p>
            <a:endParaRPr lang="fa-IR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آشنایی با ملاحظات اخلاقی و حقوقی استفاده از هوش مصنوعی (</a:t>
            </a:r>
            <a:r>
              <a:rPr lang="en-US" dirty="0" smtClean="0">
                <a:solidFill>
                  <a:schemeClr val="bg1"/>
                </a:solidFill>
                <a:cs typeface="B Mitra" panose="00000400000000000000" pitchFamily="2" charset="-78"/>
              </a:rPr>
              <a:t>AI Ethics</a:t>
            </a: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).</a:t>
            </a:r>
          </a:p>
          <a:p>
            <a:endParaRPr lang="fa-IR" dirty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pPr algn="ctr"/>
            <a:r>
              <a:rPr lang="fa-IR" dirty="0"/>
              <a:t>:«پژوهش، دیگر فقط جستجو در پایگاه‌ها نیست؛ امروز پژوهش یعنی گفتگو با ابزارهای هوشمند برای رسیدن به پاسخ‌های دقیق‌تر، سریع‌تر و عمیق‌تر.»</a:t>
            </a:r>
          </a:p>
          <a:p>
            <a:endParaRPr lang="en-US" dirty="0" smtClean="0">
              <a:solidFill>
                <a:schemeClr val="bg1"/>
              </a:solidFill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9533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تحول در فرآیند </a:t>
            </a:r>
            <a:r>
              <a:rPr lang="fa-IR" sz="3600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پژوهش از </a:t>
            </a:r>
            <a:r>
              <a:rPr lang="fa-IR" sz="3600" dirty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جستجوی دستی تا پژوهش </a:t>
            </a:r>
            <a:r>
              <a:rPr lang="fa-IR" sz="3600" dirty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هوشمند</a:t>
            </a:r>
            <a:endParaRPr lang="fa-IR" sz="3600" dirty="0">
              <a:ln>
                <a:solidFill>
                  <a:srgbClr val="FFFF00"/>
                </a:solidFill>
              </a:ln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9665"/>
            <a:ext cx="10515600" cy="450840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در روش سنتی، پژوهشگر باید کلیدواژه‌ها را دقیق انتخاب می‌کرد و در پایگاه‌هایی مثل </a:t>
            </a:r>
            <a:r>
              <a:rPr lang="en-US" dirty="0" smtClean="0">
                <a:solidFill>
                  <a:schemeClr val="bg1"/>
                </a:solidFill>
                <a:cs typeface="B Mitra" panose="00000400000000000000" pitchFamily="2" charset="-78"/>
              </a:rPr>
              <a:t>PubMed، Scopus </a:t>
            </a: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 یا </a:t>
            </a:r>
            <a:r>
              <a:rPr lang="en-US" dirty="0" smtClean="0">
                <a:solidFill>
                  <a:schemeClr val="bg1"/>
                </a:solidFill>
                <a:cs typeface="B Mitra" panose="00000400000000000000" pitchFamily="2" charset="-78"/>
              </a:rPr>
              <a:t>Web of Science </a:t>
            </a: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جستجو انجام می‌داد. </a:t>
            </a:r>
          </a:p>
          <a:p>
            <a:pPr algn="ctr">
              <a:lnSpc>
                <a:spcPct val="100000"/>
              </a:lnSpc>
            </a:pP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جستجو بر اساس کلیدواژه 		</a:t>
            </a:r>
            <a:r>
              <a:rPr lang="en-US" dirty="0">
                <a:solidFill>
                  <a:schemeClr val="bg1"/>
                </a:solidFill>
                <a:cs typeface="B Mitra" panose="00000400000000000000" pitchFamily="2" charset="-78"/>
              </a:rPr>
              <a:t>Keyword-based</a:t>
            </a:r>
            <a:endParaRPr lang="fa-IR" dirty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pPr marL="0" indent="0">
              <a:lnSpc>
                <a:spcPct val="100000"/>
              </a:lnSpc>
              <a:buNone/>
            </a:pPr>
            <a:endParaRPr lang="fa-IR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pPr>
              <a:lnSpc>
                <a:spcPct val="100000"/>
              </a:lnSpc>
            </a:pP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در </a:t>
            </a:r>
            <a:r>
              <a:rPr lang="fa-IR" dirty="0">
                <a:solidFill>
                  <a:schemeClr val="bg1"/>
                </a:solidFill>
                <a:cs typeface="B Mitra" panose="00000400000000000000" pitchFamily="2" charset="-78"/>
              </a:rPr>
              <a:t>رویکرد نوین، ابزارهایی مانند </a:t>
            </a:r>
            <a:r>
              <a:rPr lang="en-US" dirty="0">
                <a:solidFill>
                  <a:schemeClr val="bg1"/>
                </a:solidFill>
                <a:cs typeface="B Mitra" panose="00000400000000000000" pitchFamily="2" charset="-78"/>
              </a:rPr>
              <a:t>Semantic Scholar، Elicit، </a:t>
            </a:r>
            <a:r>
              <a:rPr lang="en-US" dirty="0" err="1">
                <a:solidFill>
                  <a:schemeClr val="bg1"/>
                </a:solidFill>
                <a:cs typeface="B Mitra" panose="00000400000000000000" pitchFamily="2" charset="-78"/>
              </a:rPr>
              <a:t>ResearchRabbit</a:t>
            </a:r>
            <a:r>
              <a:rPr lang="en-US" dirty="0">
                <a:solidFill>
                  <a:schemeClr val="bg1"/>
                </a:solidFill>
                <a:cs typeface="B Mitra" panose="00000400000000000000" pitchFamily="2" charset="-78"/>
              </a:rPr>
              <a:t> </a:t>
            </a:r>
            <a:r>
              <a:rPr lang="fa-IR" dirty="0">
                <a:solidFill>
                  <a:schemeClr val="bg1"/>
                </a:solidFill>
                <a:cs typeface="B Mitra" panose="00000400000000000000" pitchFamily="2" charset="-78"/>
              </a:rPr>
              <a:t> با </a:t>
            </a:r>
            <a:r>
              <a:rPr lang="fa-IR" dirty="0">
                <a:solidFill>
                  <a:schemeClr val="bg1"/>
                </a:solidFill>
                <a:cs typeface="B Mitra" panose="00000400000000000000" pitchFamily="2" charset="-78"/>
              </a:rPr>
              <a:t>درک مفهومی جستجو می‌کنند، ارتباط بین مفاهیم را می‌فهمند و حتی مقالات غیرمستقیم مرتبط را هم </a:t>
            </a:r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پیشنهاد میدهد.</a:t>
            </a:r>
            <a:endParaRPr lang="fa-IR" dirty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pPr algn="ctr"/>
            <a:r>
              <a:rPr lang="fa-IR" dirty="0" smtClean="0">
                <a:solidFill>
                  <a:schemeClr val="bg1"/>
                </a:solidFill>
                <a:cs typeface="B Mitra" panose="00000400000000000000" pitchFamily="2" charset="-78"/>
              </a:rPr>
              <a:t>جستجو بر پایه مفهوم		</a:t>
            </a:r>
            <a:r>
              <a:rPr lang="en-US" dirty="0">
                <a:solidFill>
                  <a:schemeClr val="bg1"/>
                </a:solidFill>
                <a:cs typeface="B Mitra" panose="00000400000000000000" pitchFamily="2" charset="-78"/>
              </a:rPr>
              <a:t>Concept-based</a:t>
            </a:r>
            <a:endParaRPr lang="fa-IR" dirty="0" smtClean="0"/>
          </a:p>
          <a:p>
            <a:pPr marL="0" indent="0" algn="ctr">
              <a:spcAft>
                <a:spcPts val="800"/>
              </a:spcAft>
              <a:buNone/>
              <a:defRPr sz="2000">
                <a:solidFill>
                  <a:srgbClr val="3C3C3C"/>
                </a:solidFill>
              </a:defRPr>
            </a:pPr>
            <a:r>
              <a:rPr lang="fa-IR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در </a:t>
            </a:r>
            <a:r>
              <a:rPr lang="fa-I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گذشته دنبال واژه بودیم؛ امروز دنبال معنا می‌گردیم.</a:t>
            </a:r>
          </a:p>
          <a:p>
            <a:endParaRPr lang="fa-IR" dirty="0"/>
          </a:p>
        </p:txBody>
      </p:sp>
      <p:sp>
        <p:nvSpPr>
          <p:cNvPr id="4" name="Left Arrow 3"/>
          <p:cNvSpPr/>
          <p:nvPr/>
        </p:nvSpPr>
        <p:spPr>
          <a:xfrm>
            <a:off x="5446058" y="2523261"/>
            <a:ext cx="833718" cy="457200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5" name="Left Arrow 4"/>
          <p:cNvSpPr/>
          <p:nvPr/>
        </p:nvSpPr>
        <p:spPr>
          <a:xfrm>
            <a:off x="5446058" y="5050163"/>
            <a:ext cx="833718" cy="457200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1480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974"/>
            <a:ext cx="10515600" cy="858368"/>
          </a:xfrm>
        </p:spPr>
        <p:txBody>
          <a:bodyPr>
            <a:normAutofit/>
          </a:bodyPr>
          <a:lstStyle/>
          <a:p>
            <a:pPr algn="ctr"/>
            <a:r>
              <a:rPr lang="fa-IR" sz="3600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نقشه راه پژوهش: گذشته و حال </a:t>
            </a:r>
            <a:endParaRPr lang="fa-IR" sz="3600" dirty="0">
              <a:ln>
                <a:solidFill>
                  <a:srgbClr val="FFFF00"/>
                </a:solidFill>
              </a:ln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1333579"/>
              </p:ext>
            </p:extLst>
          </p:nvPr>
        </p:nvGraphicFramePr>
        <p:xfrm>
          <a:off x="1000125" y="1059905"/>
          <a:ext cx="10644189" cy="572172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14539"/>
                <a:gridCol w="4021196"/>
                <a:gridCol w="4608454"/>
              </a:tblGrid>
              <a:tr h="358123">
                <a:tc>
                  <a:txBody>
                    <a:bodyPr/>
                    <a:lstStyle/>
                    <a:p>
                      <a:pPr rtl="1"/>
                      <a:r>
                        <a:rPr lang="fa-IR" b="1" dirty="0" smtClean="0">
                          <a:cs typeface="B Mitra" panose="00000400000000000000" pitchFamily="2" charset="-78"/>
                        </a:rPr>
                        <a:t>مرحله پژوهش</a:t>
                      </a:r>
                      <a:endParaRPr lang="fa-IR" b="1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​روش گذشته (حدود ۲۰۲۰)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روش امروز (۲۰۲۵)</a:t>
                      </a: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</a:tr>
              <a:tr h="895308">
                <a:tc>
                  <a:txBody>
                    <a:bodyPr/>
                    <a:lstStyle/>
                    <a:p>
                      <a:pPr rtl="1"/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ایده‌یابی</a:t>
                      </a:r>
                      <a:endParaRPr lang="fa-IR" b="1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مطالعه دستی منابع، مشورت محدود با همکاران.</a:t>
                      </a:r>
                      <a:endParaRPr lang="fa-IR" b="1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​ ​استفاده از ابزارهای هوشمند (مانند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ResearchRabbit</a:t>
                      </a: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) برای کشف خودکار شکاف دانش (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Gap Analysis</a:t>
                      </a: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).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</a:tr>
              <a:tr h="895308">
                <a:tc>
                  <a:txBody>
                    <a:bodyPr/>
                    <a:lstStyle/>
                    <a:p>
                      <a:pPr rtl="1"/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سوال‌سازی</a:t>
                      </a:r>
                      <a:endParaRPr lang="fa-IR" b="1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استفاده از </a:t>
                      </a: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کلیدواژه و ساختار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 PICO </a:t>
                      </a: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به صورت دستی، آزمون و خطای زیاد.</a:t>
                      </a:r>
                      <a:endParaRPr lang="fa-IR" b="1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نوشتن</a:t>
                      </a:r>
                      <a:r>
                        <a:rPr lang="fa-IR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 پرامیت و موضوع کامل پژوهش با </a:t>
                      </a: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ابزار های هوشمند </a:t>
                      </a: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(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AI Assistants</a:t>
                      </a: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) برای ساختاردهی و پالایش سریع سوال پژوهشی.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</a:tr>
              <a:tr h="895308">
                <a:tc>
                  <a:txBody>
                    <a:bodyPr/>
                    <a:lstStyle/>
                    <a:p>
                      <a:pPr rtl="1"/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جستجو</a:t>
                      </a:r>
                      <a:endParaRPr lang="fa-IR" b="1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جستجوی کلیدواژه پیچیده با عملگرهای بولی در پایگاه‌های داده.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پرسش مستقیم سوال از موتورهای هوشمند (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Semantic Search</a:t>
                      </a: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) مانند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Consensus</a:t>
                      </a: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.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</a:tr>
              <a:tr h="895308">
                <a:tc>
                  <a:txBody>
                    <a:bodyPr/>
                    <a:lstStyle/>
                    <a:p>
                      <a:pPr rtl="1"/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تحلیل</a:t>
                      </a:r>
                      <a:endParaRPr lang="fa-IR" b="1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خواندن کامل مقاله، برجسته‌سازی و خلاصه‌نویسی دستی.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تحلیل هوشمند استنادها و بررسی میزان اعتبار محتوا (مانند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Scite</a:t>
                      </a: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).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</a:tr>
              <a:tr h="895308">
                <a:tc>
                  <a:txBody>
                    <a:bodyPr/>
                    <a:lstStyle/>
                    <a:p>
                      <a:pPr rtl="1"/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مدیریت</a:t>
                      </a:r>
                      <a:endParaRPr lang="fa-IR" b="1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فایل‌های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Word </a:t>
                      </a: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و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PDF </a:t>
                      </a: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درهم و پراکنده در پوشه‌های مختلف.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کتابخانه‌های یکپارچه ابری (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Mendeley</a:t>
                      </a: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) و همکاری تیمی زنده.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</a:tr>
              <a:tr h="860335">
                <a:tc>
                  <a:txBody>
                    <a:bodyPr/>
                    <a:lstStyle/>
                    <a:p>
                      <a:pPr rtl="1"/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نتیجه روش گذشته</a:t>
                      </a:r>
                      <a:endParaRPr lang="fa-IR" b="1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زمانبر و پر از خطای انسانی در سازماندهی</a:t>
                      </a: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.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سریع، دقیق‌تر در تعیین اعتبار منابع، و با تمرکز بر تفکر انتقادی</a:t>
                      </a:r>
                      <a:endParaRPr lang="fa-IR" b="1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21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ایده‌یابی: از تصادف به نظام‌مند (</a:t>
            </a:r>
            <a:r>
              <a:rPr lang="en-US" dirty="0" err="1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ResearchRabbit</a:t>
            </a:r>
            <a: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)</a:t>
            </a:r>
            <a:endParaRPr lang="fa-IR" dirty="0">
              <a:ln>
                <a:solidFill>
                  <a:srgbClr val="FFFF00"/>
                </a:solidFill>
              </a:ln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2000" b="1" dirty="0" smtClean="0">
                <a:solidFill>
                  <a:schemeClr val="bg1"/>
                </a:solidFill>
                <a:cs typeface="B Mitra" panose="00000400000000000000" pitchFamily="2" charset="-78"/>
              </a:rPr>
              <a:t>مثال کاربردی: "ترس از افتادن در بیماران سالمند"</a:t>
            </a:r>
          </a:p>
          <a:p>
            <a:endParaRPr lang="fa-IR" sz="2000" b="1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r>
              <a:rPr lang="fa-IR" sz="2000" b="1" dirty="0" smtClean="0">
                <a:solidFill>
                  <a:schemeClr val="bg1"/>
                </a:solidFill>
                <a:cs typeface="B Mitra" panose="00000400000000000000" pitchFamily="2" charset="-78"/>
              </a:rPr>
              <a:t>روش گذشته: جستجوی ساعتی با کلیدواژه‌های مختلف. (زمان: ساعت‌ها)</a:t>
            </a:r>
          </a:p>
          <a:p>
            <a:endParaRPr lang="fa-IR" sz="2000" b="1" dirty="0" smtClean="0">
              <a:solidFill>
                <a:schemeClr val="bg1"/>
              </a:solidFill>
              <a:cs typeface="B Mitra" panose="00000400000000000000" pitchFamily="2" charset="-78"/>
            </a:endParaRPr>
          </a:p>
          <a:p>
            <a:r>
              <a:rPr lang="fa-IR" sz="2000" b="1" dirty="0" smtClean="0">
                <a:solidFill>
                  <a:schemeClr val="bg1"/>
                </a:solidFill>
                <a:cs typeface="B Mitra" panose="00000400000000000000" pitchFamily="2" charset="-78"/>
              </a:rPr>
              <a:t>روش امروز: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a-IR" sz="2000" b="1" dirty="0" smtClean="0">
                <a:solidFill>
                  <a:schemeClr val="bg1"/>
                </a:solidFill>
                <a:cs typeface="B Mitra" panose="00000400000000000000" pitchFamily="2" charset="-78"/>
              </a:rPr>
              <a:t>وارد کردن یک مقاله کلیدی.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a-IR" sz="2000" b="1" dirty="0" smtClean="0">
                <a:solidFill>
                  <a:schemeClr val="bg1"/>
                </a:solidFill>
                <a:cs typeface="B Mitra" panose="00000400000000000000" pitchFamily="2" charset="-78"/>
              </a:rPr>
              <a:t>دریافت نقشه مقالات مرتبط و نویسندگان.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a-IR" sz="2000" b="1" dirty="0" smtClean="0">
                <a:solidFill>
                  <a:schemeClr val="bg1"/>
                </a:solidFill>
                <a:cs typeface="B Mitra" panose="00000400000000000000" pitchFamily="2" charset="-78"/>
              </a:rPr>
              <a:t>شناسایی خوشه‌ها و شکاف‌های پژوهشی. (زمان: دقیقه‌ها)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a-IR" sz="2000" b="1" dirty="0" smtClean="0">
                <a:solidFill>
                  <a:schemeClr val="bg1"/>
                </a:solidFill>
                <a:cs typeface="B Mitra" panose="00000400000000000000" pitchFamily="2" charset="-78"/>
              </a:rPr>
              <a:t>مزیت: تبدیل مرور ادبیات به یک تجربه تعاملی و بصری.</a:t>
            </a:r>
          </a:p>
        </p:txBody>
      </p:sp>
    </p:spTree>
    <p:extLst>
      <p:ext uri="{BB962C8B-B14F-4D97-AF65-F5344CB8AC3E}">
        <p14:creationId xmlns:p14="http://schemas.microsoft.com/office/powerpoint/2010/main" val="49779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" y="165957"/>
            <a:ext cx="11430000" cy="6526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47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094" y="317876"/>
            <a:ext cx="11551024" cy="622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89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88" y="179932"/>
            <a:ext cx="11458575" cy="6498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67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pPr algn="ctr"/>
            <a: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سؤال </a:t>
            </a:r>
            <a:r>
              <a:rPr lang="fa-IR" dirty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پژوهشی </a:t>
            </a:r>
            <a: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از </a:t>
            </a:r>
            <a:r>
              <a:rPr lang="en-US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PICO</a:t>
            </a:r>
            <a:r>
              <a:rPr lang="fa-IR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 تا </a:t>
            </a:r>
            <a:r>
              <a:rPr lang="en-US" dirty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cs typeface="B Titr" panose="00000700000000000000" pitchFamily="2" charset="-78"/>
              </a:rPr>
              <a:t>Prompt</a:t>
            </a:r>
            <a:endParaRPr lang="fa-IR" dirty="0">
              <a:ln>
                <a:solidFill>
                  <a:srgbClr val="FFFF00"/>
                </a:solidFill>
              </a:ln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2400" dirty="0"/>
              <a:t>یکی برای پایگاه‌های پژوهشی کلاسیک، دیگری برای مدل‌های زبانی و ابزارهای هوش مصنوعی.</a:t>
            </a:r>
          </a:p>
          <a:p>
            <a:endParaRPr lang="fa-IR" dirty="0" smtClean="0">
              <a:solidFill>
                <a:schemeClr val="bg1"/>
              </a:solidFill>
              <a:cs typeface="B Mitra" panose="00000400000000000000" pitchFamily="2" charset="-7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682435"/>
              </p:ext>
            </p:extLst>
          </p:nvPr>
        </p:nvGraphicFramePr>
        <p:xfrm>
          <a:off x="599090" y="2280919"/>
          <a:ext cx="10562897" cy="425958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00294"/>
                <a:gridCol w="4211463"/>
                <a:gridCol w="4451140"/>
              </a:tblGrid>
              <a:tr h="442317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ویژگی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n>
                            <a:solidFill>
                              <a:srgbClr val="FFFF00"/>
                            </a:solidFill>
                          </a:ln>
                          <a:solidFill>
                            <a:srgbClr val="C00000"/>
                          </a:solidFill>
                          <a:cs typeface="B Titr" panose="00000700000000000000" pitchFamily="2" charset="-78"/>
                        </a:rPr>
                        <a:t>PICO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n>
                            <a:solidFill>
                              <a:srgbClr val="FFFF00"/>
                            </a:solidFill>
                          </a:ln>
                          <a:solidFill>
                            <a:srgbClr val="C00000"/>
                          </a:solidFill>
                          <a:cs typeface="B Titr" panose="00000700000000000000" pitchFamily="2" charset="-78"/>
                        </a:rPr>
                        <a:t>Prompt</a:t>
                      </a:r>
                      <a:endParaRPr lang="fa-IR" dirty="0"/>
                    </a:p>
                  </a:txBody>
                  <a:tcPr/>
                </a:tc>
              </a:tr>
              <a:tr h="763453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هدف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ساخت سوال پژوهشی دقیق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هدایت مدل هوشمند برای پاسخ،</a:t>
                      </a:r>
                      <a:r>
                        <a:rPr lang="fa-IR" baseline="0" dirty="0" smtClean="0"/>
                        <a:t> تحلیل، خلاصه سازی و..</a:t>
                      </a:r>
                      <a:endParaRPr lang="fa-IR" dirty="0"/>
                    </a:p>
                  </a:txBody>
                  <a:tcPr/>
                </a:tc>
              </a:tr>
              <a:tr h="763453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ساختار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فرمول مشخص: </a:t>
                      </a:r>
                      <a:r>
                        <a:rPr lang="en-US" dirty="0" smtClean="0"/>
                        <a:t>Patient, Intervention, Comparison, Outcome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آزاد و گفت‌وگومحور؛ شامل زمینه، دستور و هدف کاربر</a:t>
                      </a:r>
                      <a:endParaRPr lang="fa-IR" dirty="0"/>
                    </a:p>
                  </a:txBody>
                  <a:tcPr/>
                </a:tc>
              </a:tr>
              <a:tr h="763453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نوع پردازش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منطقی و مبتنی بر پایگاه داده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زبانی و مبتنی بر درک معنایی (</a:t>
                      </a:r>
                      <a:r>
                        <a:rPr lang="en-US" dirty="0" smtClean="0"/>
                        <a:t>semantic understanding)</a:t>
                      </a:r>
                      <a:endParaRPr lang="fa-IR" dirty="0"/>
                    </a:p>
                  </a:txBody>
                  <a:tcPr/>
                </a:tc>
              </a:tr>
              <a:tr h="763453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خروجی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استراتژی جستجوی نظام‌مند در پایگاه‌ها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پاسخ یا تحلیل متنی، یا حتی پیشنهاد مقاله، کد یا ایده پژوهش</a:t>
                      </a:r>
                      <a:endParaRPr lang="fa-IR" dirty="0"/>
                    </a:p>
                  </a:txBody>
                  <a:tcPr/>
                </a:tc>
              </a:tr>
              <a:tr h="763453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ابزار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PubMed, Cochrane, Scopus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ChatGPT</a:t>
                      </a:r>
                      <a:r>
                        <a:rPr lang="en-US" dirty="0" smtClean="0"/>
                        <a:t>, Elicit, Perplexity, </a:t>
                      </a:r>
                      <a:r>
                        <a:rPr lang="en-US" dirty="0" err="1" smtClean="0"/>
                        <a:t>ScholarAI</a:t>
                      </a:r>
                      <a:endParaRPr lang="fa-IR" dirty="0" smtClean="0"/>
                    </a:p>
                    <a:p>
                      <a:pPr rtl="1"/>
                      <a:endParaRPr lang="fa-I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13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4235</TotalTime>
  <Words>1073</Words>
  <Application>Microsoft Office PowerPoint</Application>
  <PresentationFormat>Widescreen</PresentationFormat>
  <Paragraphs>144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B Mitra</vt:lpstr>
      <vt:lpstr>B Titr</vt:lpstr>
      <vt:lpstr>Calibri</vt:lpstr>
      <vt:lpstr>Calibri Light</vt:lpstr>
      <vt:lpstr>Times New Roman</vt:lpstr>
      <vt:lpstr>Wingdings</vt:lpstr>
      <vt:lpstr>Office Theme</vt:lpstr>
      <vt:lpstr>سلسله کارگاه های پژوهشی  جلسه اول: الفبا و ابزارهای نوین پژوهش</vt:lpstr>
      <vt:lpstr>اهداف یادگیری</vt:lpstr>
      <vt:lpstr>تحول در فرآیند پژوهش از جستجوی دستی تا پژوهش هوشمند</vt:lpstr>
      <vt:lpstr>نقشه راه پژوهش: گذشته و حال </vt:lpstr>
      <vt:lpstr>ایده‌یابی: از تصادف به نظام‌مند (ResearchRabbit)</vt:lpstr>
      <vt:lpstr>PowerPoint Presentation</vt:lpstr>
      <vt:lpstr>PowerPoint Presentation</vt:lpstr>
      <vt:lpstr>PowerPoint Presentation</vt:lpstr>
      <vt:lpstr>سؤال پژوهشی از PICO تا Prompt</vt:lpstr>
      <vt:lpstr> مثال مقایسه‌ای: فرض کنید می‌خواهید بدانید آیا استفاده از موسیقی در حین جراحی استرس بیماران را کاهش می‌دهد یا نه؟ </vt:lpstr>
      <vt:lpstr>انقلاب جستجو: پرسش به جای تایپ (Consensus AI)</vt:lpstr>
      <vt:lpstr>تحلیل مقالات: درک اعتبار به سرعت  (Scite Smart Citations)</vt:lpstr>
      <vt:lpstr>مدیریت منابع: پایان آشفتگی  (Mendeley / EndNote)</vt:lpstr>
      <vt:lpstr>مقایسه برخی ابزارهای پژوهشی سنتی در برابر ابزارهای هوش مصنوعی در مراحل مختلف پژوهش</vt:lpstr>
      <vt:lpstr>ملاحظات اخلاقی: پژوهش در عصر هوش مصنوعی</vt:lpstr>
      <vt:lpstr>جمع‌بندی و پیام نهایی</vt:lpstr>
      <vt:lpstr>با تشکر از توجه شما و حضور ارزشمند اساتید و دانشجویان گرامی</vt:lpstr>
      <vt:lpstr>پرسش و پاسخ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Gol</dc:creator>
  <cp:lastModifiedBy>PC</cp:lastModifiedBy>
  <cp:revision>52</cp:revision>
  <dcterms:created xsi:type="dcterms:W3CDTF">2025-11-05T08:14:50Z</dcterms:created>
  <dcterms:modified xsi:type="dcterms:W3CDTF">2025-11-08T08:22:42Z</dcterms:modified>
</cp:coreProperties>
</file>